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6CC748-B63A-4CDD-B782-C4AFAFEFA88A}">
  <a:tblStyle styleId="{B06CC748-B63A-4CDD-B782-C4AFAFEFA8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5405fb6f3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405fb6f3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9909d792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9909d792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98e9bf6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98e9bf6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9892a8cd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9892a8c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405fb6f3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405fb6f3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405fb6f3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405fb6f3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9df94960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9df94960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9df94960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9df94960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405fb6f3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405fb6f3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14e8a48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14e8a48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405fb6f3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405fb6f3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405fb6f3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405fb6f3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8bba3a8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8bba3a8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8d08c96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8d08c96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8d08c96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8d08c96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405fb6f3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405fb6f3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405fb6f3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405fb6f3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9892a8c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9892a8c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vlm1.uta.edu/~athitsos/asl_lexic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1281400"/>
            <a:ext cx="8222100" cy="173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 sz="4100">
                <a:solidFill>
                  <a:srgbClr val="FFFFFF"/>
                </a:solidFill>
                <a:latin typeface="Times New Roman"/>
                <a:ea typeface="Times New Roman"/>
                <a:cs typeface="Times New Roman"/>
                <a:sym typeface="Times New Roman"/>
              </a:rPr>
              <a:t>Sign Language Interpreter </a:t>
            </a:r>
            <a:endParaRPr b="1" i="1" sz="41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i="1" lang="en" sz="4100">
                <a:latin typeface="Times New Roman"/>
                <a:ea typeface="Times New Roman"/>
                <a:cs typeface="Times New Roman"/>
                <a:sym typeface="Times New Roman"/>
              </a:rPr>
              <a:t>Using </a:t>
            </a:r>
            <a:r>
              <a:rPr b="1" i="1" lang="en" sz="4100">
                <a:solidFill>
                  <a:srgbClr val="FFFFFF"/>
                </a:solidFill>
                <a:latin typeface="Times New Roman"/>
                <a:ea typeface="Times New Roman"/>
                <a:cs typeface="Times New Roman"/>
                <a:sym typeface="Times New Roman"/>
              </a:rPr>
              <a:t>Deep Learning </a:t>
            </a:r>
            <a:endParaRPr b="1" i="1" sz="4100">
              <a:solidFill>
                <a:srgbClr val="FFFFFF"/>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i="1" lang="en" sz="2400">
                <a:solidFill>
                  <a:srgbClr val="FFFFFF"/>
                </a:solidFill>
                <a:latin typeface="Times New Roman"/>
                <a:ea typeface="Times New Roman"/>
                <a:cs typeface="Times New Roman"/>
                <a:sym typeface="Times New Roman"/>
              </a:rPr>
              <a:t>Under the guidance of : Pushpalatha Dubey</a:t>
            </a:r>
            <a:endParaRPr sz="3000">
              <a:solidFill>
                <a:srgbClr val="FFFFFF"/>
              </a:solidFill>
              <a:latin typeface="Times New Roman"/>
              <a:ea typeface="Times New Roman"/>
              <a:cs typeface="Times New Roman"/>
              <a:sym typeface="Times New Roman"/>
            </a:endParaRPr>
          </a:p>
        </p:txBody>
      </p:sp>
      <p:sp>
        <p:nvSpPr>
          <p:cNvPr id="86" name="Google Shape;86;p13"/>
          <p:cNvSpPr txBox="1"/>
          <p:nvPr>
            <p:ph idx="1" type="subTitle"/>
          </p:nvPr>
        </p:nvSpPr>
        <p:spPr>
          <a:xfrm>
            <a:off x="417275" y="3067574"/>
            <a:ext cx="8222100" cy="1734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Times New Roman"/>
              <a:buChar char="●"/>
            </a:pPr>
            <a:r>
              <a:rPr lang="en" sz="2400">
                <a:solidFill>
                  <a:srgbClr val="FFFFFF"/>
                </a:solidFill>
                <a:latin typeface="Times New Roman"/>
                <a:ea typeface="Times New Roman"/>
                <a:cs typeface="Times New Roman"/>
                <a:sym typeface="Times New Roman"/>
              </a:rPr>
              <a:t>Bahaduri Prachiti Jagdish - 1RG17CS009</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Char char="●"/>
            </a:pPr>
            <a:r>
              <a:rPr lang="en" sz="2400">
                <a:solidFill>
                  <a:srgbClr val="FFFFFF"/>
                </a:solidFill>
                <a:latin typeface="Times New Roman"/>
                <a:ea typeface="Times New Roman"/>
                <a:cs typeface="Times New Roman"/>
                <a:sym typeface="Times New Roman"/>
              </a:rPr>
              <a:t>Mohammed Azim - 1RG17CS030</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Char char="●"/>
            </a:pPr>
            <a:r>
              <a:rPr lang="en" sz="2400">
                <a:solidFill>
                  <a:srgbClr val="FFFFFF"/>
                </a:solidFill>
                <a:latin typeface="Times New Roman"/>
                <a:ea typeface="Times New Roman"/>
                <a:cs typeface="Times New Roman"/>
                <a:sym typeface="Times New Roman"/>
              </a:rPr>
              <a:t>Mohammed Touseef - 1RG17CS031</a:t>
            </a:r>
            <a:endParaRPr sz="2400">
              <a:solidFill>
                <a:srgbClr val="FFFFFF"/>
              </a:solidFill>
              <a:latin typeface="Times New Roman"/>
              <a:ea typeface="Times New Roman"/>
              <a:cs typeface="Times New Roman"/>
              <a:sym typeface="Times New Roman"/>
            </a:endParaRPr>
          </a:p>
          <a:p>
            <a:pPr indent="-381000" lvl="0" marL="457200" rtl="0" algn="l">
              <a:spcBef>
                <a:spcPts val="0"/>
              </a:spcBef>
              <a:spcAft>
                <a:spcPts val="0"/>
              </a:spcAft>
              <a:buClr>
                <a:srgbClr val="FFFFFF"/>
              </a:buClr>
              <a:buSzPts val="2400"/>
              <a:buFont typeface="Times New Roman"/>
              <a:buChar char="●"/>
            </a:pPr>
            <a:r>
              <a:rPr lang="en" sz="2400">
                <a:solidFill>
                  <a:srgbClr val="FFFFFF"/>
                </a:solidFill>
                <a:latin typeface="Times New Roman"/>
                <a:ea typeface="Times New Roman"/>
                <a:cs typeface="Times New Roman"/>
                <a:sym typeface="Times New Roman"/>
              </a:rPr>
              <a:t>Prajwal B Mani - 1RG17CS037</a:t>
            </a:r>
            <a:endParaRPr>
              <a:solidFill>
                <a:srgbClr val="FFFFFF"/>
              </a:solidFill>
            </a:endParaRPr>
          </a:p>
        </p:txBody>
      </p:sp>
      <p:sp>
        <p:nvSpPr>
          <p:cNvPr id="87" name="Google Shape;87;p13"/>
          <p:cNvSpPr txBox="1"/>
          <p:nvPr/>
        </p:nvSpPr>
        <p:spPr>
          <a:xfrm>
            <a:off x="1500575" y="73600"/>
            <a:ext cx="71388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Times New Roman"/>
                <a:ea typeface="Times New Roman"/>
                <a:cs typeface="Times New Roman"/>
                <a:sym typeface="Times New Roman"/>
              </a:rPr>
              <a:t>        Rajiv Gandhi Institute of Technology</a:t>
            </a:r>
            <a:endParaRPr sz="29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2900">
                <a:solidFill>
                  <a:srgbClr val="FFFFFF"/>
                </a:solidFill>
                <a:latin typeface="Times New Roman"/>
                <a:ea typeface="Times New Roman"/>
                <a:cs typeface="Times New Roman"/>
                <a:sym typeface="Times New Roman"/>
              </a:rPr>
              <a:t>Chola Nagar, Bengaluru, Karnataka - 560032  </a:t>
            </a:r>
            <a:endParaRPr sz="2900">
              <a:solidFill>
                <a:srgbClr val="FFFFFF"/>
              </a:solidFill>
              <a:latin typeface="Times New Roman"/>
              <a:ea typeface="Times New Roman"/>
              <a:cs typeface="Times New Roman"/>
              <a:sym typeface="Times New Roman"/>
            </a:endParaRPr>
          </a:p>
        </p:txBody>
      </p:sp>
      <p:pic>
        <p:nvPicPr>
          <p:cNvPr id="88" name="Google Shape;88;p13"/>
          <p:cNvPicPr preferRelativeResize="0"/>
          <p:nvPr/>
        </p:nvPicPr>
        <p:blipFill>
          <a:blip r:embed="rId3">
            <a:alphaModFix/>
          </a:blip>
          <a:stretch>
            <a:fillRect/>
          </a:stretch>
        </p:blipFill>
        <p:spPr>
          <a:xfrm>
            <a:off x="390525" y="119850"/>
            <a:ext cx="1035575" cy="984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22"/>
          <p:cNvGraphicFramePr/>
          <p:nvPr/>
        </p:nvGraphicFramePr>
        <p:xfrm>
          <a:off x="-25" y="0"/>
          <a:ext cx="3000000" cy="3000000"/>
        </p:xfrm>
        <a:graphic>
          <a:graphicData uri="http://schemas.openxmlformats.org/drawingml/2006/table">
            <a:tbl>
              <a:tblPr>
                <a:noFill/>
                <a:tableStyleId>{B06CC748-B63A-4CDD-B782-C4AFAFEFA88A}</a:tableStyleId>
              </a:tblPr>
              <a:tblGrid>
                <a:gridCol w="911900"/>
                <a:gridCol w="1652000"/>
                <a:gridCol w="2815750"/>
                <a:gridCol w="2239475"/>
                <a:gridCol w="1524900"/>
              </a:tblGrid>
              <a:tr h="741950">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Sl. no.</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Title and Author name</a:t>
                      </a:r>
                      <a:endParaRPr sz="12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Abstract</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Techniques and algorithms used</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Drawbacks</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r>
              <a:tr h="25233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5. </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 Deep Learning Based Video Classification System</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Using Multimodality Correlation Approach</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Jungheon Lee, Youngsan Koh</a:t>
                      </a:r>
                      <a:endParaRPr i="1"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and Jihoon Yang</a:t>
                      </a:r>
                      <a:endParaRPr i="1" sz="1300">
                        <a:latin typeface="Times New Roman"/>
                        <a:ea typeface="Times New Roman"/>
                        <a:cs typeface="Times New Roman"/>
                        <a:sym typeface="Times New Roman"/>
                      </a:endParaRPr>
                    </a:p>
                    <a:p>
                      <a:pPr indent="0" lvl="0" marL="0" rtl="0" algn="l">
                        <a:spcBef>
                          <a:spcPts val="0"/>
                        </a:spcBef>
                        <a:spcAft>
                          <a:spcPts val="0"/>
                        </a:spcAft>
                        <a:buNone/>
                      </a:pPr>
                      <a:r>
                        <a:t/>
                      </a:r>
                      <a:endParaRPr i="1"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600">
                          <a:latin typeface="Times New Roman"/>
                          <a:ea typeface="Times New Roman"/>
                          <a:cs typeface="Times New Roman"/>
                          <a:sym typeface="Times New Roman"/>
                        </a:rPr>
                        <a:t>In this paper, we show that the way of using image and</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audio modality of video is better than the usual way, and</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introduce a method of using multimodality efficiently by</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utilizing correlation.</a:t>
                      </a:r>
                      <a:endParaRPr sz="18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image feature vector extraction</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Audio feature vector extraction</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Normalization of feature vectors</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Even though it works better than other video extraction models still the computational speed is more than the image extraction model which have high accuracy </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87825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6.</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Hand Gesture Recognition Using Deep Learning</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Soeb Hussain and Rupal Saxena</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This paper aims at the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automatic interpretation of gestures based on computer vision. And proposes a technique which commands computer</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using six static and eight dynamic hand gestures.</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Transfer Learning : VGG16 architecture </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Avoiding skin color segmentation, blob detection, skin area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cropping and centroid extraction for unidirectional dynamic</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gestures.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aphicFrame>
        <p:nvGraphicFramePr>
          <p:cNvPr id="162" name="Google Shape;162;p23"/>
          <p:cNvGraphicFramePr/>
          <p:nvPr/>
        </p:nvGraphicFramePr>
        <p:xfrm>
          <a:off x="0" y="0"/>
          <a:ext cx="3000000" cy="3000000"/>
        </p:xfrm>
        <a:graphic>
          <a:graphicData uri="http://schemas.openxmlformats.org/drawingml/2006/table">
            <a:tbl>
              <a:tblPr>
                <a:noFill/>
                <a:tableStyleId>{B06CC748-B63A-4CDD-B782-C4AFAFEFA88A}</a:tableStyleId>
              </a:tblPr>
              <a:tblGrid>
                <a:gridCol w="1025775"/>
                <a:gridCol w="2095175"/>
                <a:gridCol w="2050000"/>
                <a:gridCol w="2177150"/>
                <a:gridCol w="1795900"/>
              </a:tblGrid>
              <a:tr h="678875">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Sl no.</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Title and Author name</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Abstract</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Techniques and algorithms used</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Drawbacks</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r>
              <a:tr h="2330925">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7.</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Deep Learning for American Sign Language Fingerspelling Recognition System</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Huy B.D Nguyen, Hung Ngoc Do</a:t>
                      </a:r>
                      <a:endParaRPr i="1"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 sign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language fingerspelling alphabet identification system would be developed by using image processing technique, supervised machine learning and deep learning.</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Histograms of Oriented Gradients(HOG) and Local Binary Pattern(LBP), Moore Neighbourhood algorithm, SIFT algorithm</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the validation accuracy of the CNN-SVM model is lower than that of HOG-LBP-SVM model, it has a better chance to counter overfitting.</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1337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8.</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American Sign Language Video Hand Gestures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Recognition using Deep Neural Networks</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Shivashankara S &amp; Srinath S</a:t>
                      </a:r>
                      <a:endParaRPr i="1"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In this paper an effort has been placed to translate /</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recognize some of the video based hand gestures of American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Sign Language (ASL) into human and / or machine readable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English text using deep neural networks.</a:t>
                      </a:r>
                      <a:endParaRPr sz="11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Speeded Up Robust Features(SURF), Zernike Moment(ZM), Discrete Cosine Transform(DCF), Radon Features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Due to the gestures captured in low illumination</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night time, there is a bit of loss of recognition rate.</a:t>
                      </a:r>
                      <a:endParaRPr sz="15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graphicFrame>
        <p:nvGraphicFramePr>
          <p:cNvPr id="167" name="Google Shape;167;p24"/>
          <p:cNvGraphicFramePr/>
          <p:nvPr/>
        </p:nvGraphicFramePr>
        <p:xfrm>
          <a:off x="77000" y="0"/>
          <a:ext cx="3000000" cy="3000000"/>
        </p:xfrm>
        <a:graphic>
          <a:graphicData uri="http://schemas.openxmlformats.org/drawingml/2006/table">
            <a:tbl>
              <a:tblPr>
                <a:noFill/>
                <a:tableStyleId>{B06CC748-B63A-4CDD-B782-C4AFAFEFA88A}</a:tableStyleId>
              </a:tblPr>
              <a:tblGrid>
                <a:gridCol w="766800"/>
                <a:gridCol w="1948900"/>
                <a:gridCol w="2117100"/>
                <a:gridCol w="2117100"/>
                <a:gridCol w="2117100"/>
              </a:tblGrid>
              <a:tr h="697975">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Sl no.</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Title and Author name</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Abstract</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Techniques and algorithms used</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Drawbacks</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r>
              <a:tr h="245825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9.</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American Sign Language Character Recognition using Convolutional Neural Network</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Sarfaraz Masood, Manish Chandra Thuwal, Adhyan Srivastava</a:t>
                      </a:r>
                      <a:endParaRPr i="1"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This work aims at taking the basic step in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bridging the communication gap between normal people and deaf and dumb people using sign language. </a:t>
                      </a:r>
                      <a:endParaRPr>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Convolutional Neural Network Model,</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Image Preprocessing and</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VGG16 Model</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images in the data set  were of a varying size and shape.The first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step was to read and resize each of the image to the similar size of 224x224 pixel.</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Only when all of the images in the dataset are of the same size can the images be fed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into a neural network for training.</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987275">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10.</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Optimization of Transfer Learning for Sign Language Recognition Targeting Mobile Platform</a:t>
                      </a:r>
                      <a:endParaRPr sz="1300">
                        <a:latin typeface="Times New Roman"/>
                        <a:ea typeface="Times New Roman"/>
                        <a:cs typeface="Times New Roman"/>
                        <a:sym typeface="Times New Roman"/>
                      </a:endParaRPr>
                    </a:p>
                    <a:p>
                      <a:pPr indent="0" lvl="0" marL="0" rtl="0" algn="l">
                        <a:spcBef>
                          <a:spcPts val="0"/>
                        </a:spcBef>
                        <a:spcAft>
                          <a:spcPts val="0"/>
                        </a:spcAft>
                        <a:buNone/>
                      </a:pPr>
                      <a:r>
                        <a:rPr i="1" lang="en" sz="1300">
                          <a:latin typeface="Times New Roman"/>
                          <a:ea typeface="Times New Roman"/>
                          <a:cs typeface="Times New Roman"/>
                          <a:sym typeface="Times New Roman"/>
                        </a:rPr>
                        <a:t>Dhruv Rathi</a:t>
                      </a:r>
                      <a:endParaRPr i="1"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target of this research is to experiment, iterate and recommend a system that is successful in recognition of American Sign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Language(ASL).</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Convolutional Neural Network(CNN) on ImageNet,two pre-trained models,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Inception V3 model  and MobileNets open-source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models for comparison purposes.</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a:latin typeface="Times New Roman"/>
                          <a:ea typeface="Times New Roman"/>
                          <a:cs typeface="Times New Roman"/>
                          <a:sym typeface="Times New Roman"/>
                        </a:rPr>
                        <a:t>The two modes tend to learn different features when the same dataset is feed to the model this gives us different accuracies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261475" y="2090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000000"/>
                </a:solidFill>
                <a:latin typeface="Times New Roman"/>
                <a:ea typeface="Times New Roman"/>
                <a:cs typeface="Times New Roman"/>
                <a:sym typeface="Times New Roman"/>
              </a:rPr>
              <a:t>PROBLEM STATEMENT </a:t>
            </a:r>
            <a:endParaRPr b="1" i="1" sz="3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3" name="Google Shape;173;p25"/>
          <p:cNvSpPr txBox="1"/>
          <p:nvPr>
            <p:ph idx="1" type="body"/>
          </p:nvPr>
        </p:nvSpPr>
        <p:spPr>
          <a:xfrm>
            <a:off x="146850" y="816875"/>
            <a:ext cx="8850300" cy="36366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Sign Language is a virtual gestural language (words expressed in air) which is used to communicate with people having impairments and speech</a:t>
            </a:r>
            <a:endParaRPr sz="2000">
              <a:solidFill>
                <a:srgbClr val="000000"/>
              </a:solidFill>
              <a:latin typeface="Times New Roman"/>
              <a:ea typeface="Times New Roman"/>
              <a:cs typeface="Times New Roman"/>
              <a:sym typeface="Times New Roman"/>
            </a:endParaRPr>
          </a:p>
          <a:p>
            <a:pPr indent="-355600" lvl="0" marL="457200" rtl="0" algn="just">
              <a:spcBef>
                <a:spcPts val="0"/>
              </a:spcBef>
              <a:spcAft>
                <a:spcPts val="0"/>
              </a:spcAft>
              <a:buClr>
                <a:srgbClr val="000000"/>
              </a:buClr>
              <a:buSzPts val="2000"/>
              <a:buFont typeface="Times New Roman"/>
              <a:buChar char="●"/>
            </a:pPr>
            <a:r>
              <a:rPr lang="en" sz="2000">
                <a:solidFill>
                  <a:srgbClr val="000000"/>
                </a:solidFill>
                <a:latin typeface="Times New Roman"/>
                <a:ea typeface="Times New Roman"/>
                <a:cs typeface="Times New Roman"/>
                <a:sym typeface="Times New Roman"/>
              </a:rPr>
              <a:t>From the systematic analysis, </a:t>
            </a:r>
            <a:r>
              <a:rPr lang="en" sz="2000">
                <a:solidFill>
                  <a:srgbClr val="000000"/>
                </a:solidFill>
                <a:highlight>
                  <a:schemeClr val="lt1"/>
                </a:highlight>
                <a:latin typeface="Times New Roman"/>
                <a:ea typeface="Times New Roman"/>
                <a:cs typeface="Times New Roman"/>
                <a:sym typeface="Times New Roman"/>
              </a:rPr>
              <a:t>difficulty is faced by deaf community towards access to health care leading to communication barrier.</a:t>
            </a:r>
            <a:endParaRPr sz="2000">
              <a:solidFill>
                <a:srgbClr val="000000"/>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000000"/>
              </a:buClr>
              <a:buSzPts val="2000"/>
              <a:buFont typeface="Times New Roman"/>
              <a:buChar char="●"/>
            </a:pPr>
            <a:r>
              <a:rPr lang="en" sz="2000">
                <a:solidFill>
                  <a:srgbClr val="000000"/>
                </a:solidFill>
                <a:highlight>
                  <a:schemeClr val="lt1"/>
                </a:highlight>
                <a:latin typeface="Times New Roman"/>
                <a:ea typeface="Times New Roman"/>
                <a:cs typeface="Times New Roman"/>
                <a:sym typeface="Times New Roman"/>
              </a:rPr>
              <a:t>According to the projection of data it is expected to rise to 900 million by 2050 that is double the current stats.</a:t>
            </a:r>
            <a:endParaRPr sz="2000">
              <a:solidFill>
                <a:srgbClr val="000000"/>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000000"/>
              </a:buClr>
              <a:buSzPts val="2000"/>
              <a:buFont typeface="Times New Roman"/>
              <a:buChar char="●"/>
            </a:pPr>
            <a:r>
              <a:rPr lang="en" sz="2000">
                <a:solidFill>
                  <a:srgbClr val="000000"/>
                </a:solidFill>
                <a:highlight>
                  <a:schemeClr val="lt1"/>
                </a:highlight>
                <a:latin typeface="Times New Roman"/>
                <a:ea typeface="Times New Roman"/>
                <a:cs typeface="Times New Roman"/>
                <a:sym typeface="Times New Roman"/>
              </a:rPr>
              <a:t>Without prior knowledge, it is difficult for the non - signers to understand the signs and communicate effectively.</a:t>
            </a:r>
            <a:endParaRPr sz="2000">
              <a:solidFill>
                <a:srgbClr val="000000"/>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000000"/>
              </a:buClr>
              <a:buSzPts val="2000"/>
              <a:buFont typeface="Times New Roman"/>
              <a:buChar char="●"/>
            </a:pPr>
            <a:r>
              <a:rPr lang="en" sz="2000">
                <a:solidFill>
                  <a:srgbClr val="000000"/>
                </a:solidFill>
                <a:highlight>
                  <a:schemeClr val="lt1"/>
                </a:highlight>
                <a:latin typeface="Times New Roman"/>
                <a:ea typeface="Times New Roman"/>
                <a:cs typeface="Times New Roman"/>
                <a:sym typeface="Times New Roman"/>
              </a:rPr>
              <a:t>The Typical cost of interpreter  is 100 dollars/hrs </a:t>
            </a:r>
            <a:endParaRPr sz="2000">
              <a:solidFill>
                <a:srgbClr val="000000"/>
              </a:solidFill>
              <a:highlight>
                <a:schemeClr val="lt1"/>
              </a:highlight>
              <a:latin typeface="Times New Roman"/>
              <a:ea typeface="Times New Roman"/>
              <a:cs typeface="Times New Roman"/>
              <a:sym typeface="Times New Roman"/>
            </a:endParaRPr>
          </a:p>
          <a:p>
            <a:pPr indent="-355600" lvl="0" marL="457200" rtl="0" algn="just">
              <a:spcBef>
                <a:spcPts val="0"/>
              </a:spcBef>
              <a:spcAft>
                <a:spcPts val="0"/>
              </a:spcAft>
              <a:buClr>
                <a:srgbClr val="000000"/>
              </a:buClr>
              <a:buSzPts val="2000"/>
              <a:buFont typeface="Times New Roman"/>
              <a:buChar char="●"/>
            </a:pPr>
            <a:r>
              <a:rPr lang="en" sz="2000">
                <a:solidFill>
                  <a:srgbClr val="000000"/>
                </a:solidFill>
                <a:highlight>
                  <a:schemeClr val="lt1"/>
                </a:highlight>
                <a:latin typeface="Times New Roman"/>
                <a:ea typeface="Times New Roman"/>
                <a:cs typeface="Times New Roman"/>
                <a:sym typeface="Times New Roman"/>
              </a:rPr>
              <a:t>And Microsoft kit costs around 4000 dollars for a pair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000000"/>
                </a:solidFill>
                <a:latin typeface="Times New Roman"/>
                <a:ea typeface="Times New Roman"/>
                <a:cs typeface="Times New Roman"/>
                <a:sym typeface="Times New Roman"/>
              </a:rPr>
              <a:t>OBJECTIVES</a:t>
            </a:r>
            <a:endParaRPr b="1" i="1" sz="3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79" name="Google Shape;179;p26"/>
          <p:cNvSpPr txBox="1"/>
          <p:nvPr>
            <p:ph idx="1" type="body"/>
          </p:nvPr>
        </p:nvSpPr>
        <p:spPr>
          <a:xfrm>
            <a:off x="140650" y="1229875"/>
            <a:ext cx="8870400" cy="3339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Font typeface="Times New Roman"/>
              <a:buAutoNum type="arabicPeriod"/>
            </a:pPr>
            <a:r>
              <a:rPr lang="en" sz="1900">
                <a:solidFill>
                  <a:srgbClr val="000000"/>
                </a:solidFill>
                <a:latin typeface="Times New Roman"/>
                <a:ea typeface="Times New Roman"/>
                <a:cs typeface="Times New Roman"/>
                <a:sym typeface="Times New Roman"/>
              </a:rPr>
              <a:t>Create a robust android </a:t>
            </a:r>
            <a:r>
              <a:rPr lang="en" sz="1900">
                <a:solidFill>
                  <a:srgbClr val="000000"/>
                </a:solidFill>
                <a:latin typeface="Times New Roman"/>
                <a:ea typeface="Times New Roman"/>
                <a:cs typeface="Times New Roman"/>
                <a:sym typeface="Times New Roman"/>
              </a:rPr>
              <a:t>application that aids in communication for deaf people. </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AutoNum type="arabicPeriod"/>
            </a:pPr>
            <a:r>
              <a:rPr lang="en" sz="1900">
                <a:solidFill>
                  <a:srgbClr val="000000"/>
                </a:solidFill>
                <a:latin typeface="Times New Roman"/>
                <a:ea typeface="Times New Roman"/>
                <a:cs typeface="Times New Roman"/>
                <a:sym typeface="Times New Roman"/>
              </a:rPr>
              <a:t>Use deep learning with transfer learning techniques to build a neural network model that as to ability to learn pattern in video and classify the images.</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AutoNum type="arabicPeriod"/>
            </a:pPr>
            <a:r>
              <a:rPr lang="en" sz="1900">
                <a:solidFill>
                  <a:srgbClr val="000000"/>
                </a:solidFill>
                <a:latin typeface="Times New Roman"/>
                <a:ea typeface="Times New Roman"/>
                <a:cs typeface="Times New Roman"/>
                <a:sym typeface="Times New Roman"/>
              </a:rPr>
              <a:t>An error correction model for identifying  the pattern mismatch and correcting it for the audio or text input format.</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AutoNum type="arabicPeriod"/>
            </a:pPr>
            <a:r>
              <a:rPr lang="en" sz="1900">
                <a:solidFill>
                  <a:srgbClr val="000000"/>
                </a:solidFill>
                <a:highlight>
                  <a:srgbClr val="FFFFFF"/>
                </a:highlight>
                <a:latin typeface="Times New Roman"/>
                <a:ea typeface="Times New Roman"/>
                <a:cs typeface="Times New Roman"/>
                <a:sym typeface="Times New Roman"/>
              </a:rPr>
              <a:t>To build a model that has higher accuracy with  less bias and overfitting problems. </a:t>
            </a:r>
            <a:endParaRPr sz="1900">
              <a:solidFill>
                <a:srgbClr val="000000"/>
              </a:solidFill>
              <a:highlight>
                <a:srgbClr val="FFFFFF"/>
              </a:highlight>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AutoNum type="arabicPeriod"/>
            </a:pPr>
            <a:r>
              <a:rPr lang="en" sz="1900">
                <a:solidFill>
                  <a:srgbClr val="000000"/>
                </a:solidFill>
                <a:highlight>
                  <a:srgbClr val="FFFFFF"/>
                </a:highlight>
                <a:latin typeface="Times New Roman"/>
                <a:ea typeface="Times New Roman"/>
                <a:cs typeface="Times New Roman"/>
                <a:sym typeface="Times New Roman"/>
              </a:rPr>
              <a:t>To enhance the model to classify at least 20 classes or more .</a:t>
            </a:r>
            <a:endParaRPr sz="1900">
              <a:solidFill>
                <a:srgbClr val="000000"/>
              </a:solidFill>
              <a:highlight>
                <a:srgbClr val="FFFFFF"/>
              </a:highlight>
              <a:latin typeface="Times New Roman"/>
              <a:ea typeface="Times New Roman"/>
              <a:cs typeface="Times New Roman"/>
              <a:sym typeface="Times New Roman"/>
            </a:endParaRPr>
          </a:p>
        </p:txBody>
      </p:sp>
      <p:pic>
        <p:nvPicPr>
          <p:cNvPr id="180" name="Google Shape;180;p26"/>
          <p:cNvPicPr preferRelativeResize="0"/>
          <p:nvPr/>
        </p:nvPicPr>
        <p:blipFill>
          <a:blip r:embed="rId3">
            <a:alphaModFix/>
          </a:blip>
          <a:stretch>
            <a:fillRect/>
          </a:stretch>
        </p:blipFill>
        <p:spPr>
          <a:xfrm>
            <a:off x="5957869" y="102744"/>
            <a:ext cx="1009150" cy="106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000000"/>
                </a:solidFill>
                <a:latin typeface="Times New Roman"/>
                <a:ea typeface="Times New Roman"/>
                <a:cs typeface="Times New Roman"/>
                <a:sym typeface="Times New Roman"/>
              </a:rPr>
              <a:t>METHODOLOGY</a:t>
            </a:r>
            <a:endParaRPr b="1" i="1">
              <a:solidFill>
                <a:srgbClr val="000000"/>
              </a:solidFill>
              <a:latin typeface="Times New Roman"/>
              <a:ea typeface="Times New Roman"/>
              <a:cs typeface="Times New Roman"/>
              <a:sym typeface="Times New Roman"/>
            </a:endParaRPr>
          </a:p>
        </p:txBody>
      </p:sp>
      <p:sp>
        <p:nvSpPr>
          <p:cNvPr id="186" name="Google Shape;186;p27"/>
          <p:cNvSpPr txBox="1"/>
          <p:nvPr>
            <p:ph idx="4294967295"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Development life cycle of MLT Projects</a:t>
            </a:r>
            <a:endParaRPr b="1"/>
          </a:p>
        </p:txBody>
      </p:sp>
      <p:pic>
        <p:nvPicPr>
          <p:cNvPr id="187" name="Google Shape;187;p27"/>
          <p:cNvPicPr preferRelativeResize="0"/>
          <p:nvPr/>
        </p:nvPicPr>
        <p:blipFill rotWithShape="1">
          <a:blip r:embed="rId3">
            <a:alphaModFix/>
          </a:blip>
          <a:srcRect b="9909" l="0" r="0" t="0"/>
          <a:stretch/>
        </p:blipFill>
        <p:spPr>
          <a:xfrm>
            <a:off x="655400" y="1831425"/>
            <a:ext cx="7833200" cy="27374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 type="body"/>
          </p:nvPr>
        </p:nvSpPr>
        <p:spPr>
          <a:xfrm>
            <a:off x="311700" y="311425"/>
            <a:ext cx="8520600" cy="42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400">
                <a:solidFill>
                  <a:srgbClr val="000000"/>
                </a:solidFill>
                <a:latin typeface="Times New Roman"/>
                <a:ea typeface="Times New Roman"/>
                <a:cs typeface="Times New Roman"/>
                <a:sym typeface="Times New Roman"/>
              </a:rPr>
              <a:t>DataSet :</a:t>
            </a:r>
            <a:r>
              <a:rPr b="1" lang="en">
                <a:latin typeface="Times New Roman"/>
                <a:ea typeface="Times New Roman"/>
                <a:cs typeface="Times New Roman"/>
                <a:sym typeface="Times New Roman"/>
              </a:rPr>
              <a:t> </a:t>
            </a:r>
            <a:r>
              <a:rPr b="1" lang="en" sz="2000" u="sng">
                <a:solidFill>
                  <a:schemeClr val="hlink"/>
                </a:solidFill>
                <a:latin typeface="Times New Roman"/>
                <a:ea typeface="Times New Roman"/>
                <a:cs typeface="Times New Roman"/>
                <a:sym typeface="Times New Roman"/>
                <a:hlinkClick r:id="rId3"/>
              </a:rPr>
              <a:t>American Sign Language video dataset</a:t>
            </a:r>
            <a:endParaRPr b="1" sz="2000">
              <a:latin typeface="Times New Roman"/>
              <a:ea typeface="Times New Roman"/>
              <a:cs typeface="Times New Roman"/>
              <a:sym typeface="Times New Roman"/>
            </a:endParaRPr>
          </a:p>
          <a:p>
            <a:pPr indent="0" lvl="0" marL="0" rtl="0" algn="l">
              <a:spcBef>
                <a:spcPts val="1600"/>
              </a:spcBef>
              <a:spcAft>
                <a:spcPts val="0"/>
              </a:spcAft>
              <a:buNone/>
            </a:pPr>
            <a:r>
              <a:rPr b="1" lang="en" sz="2000">
                <a:latin typeface="Times New Roman"/>
                <a:ea typeface="Times New Roman"/>
                <a:cs typeface="Times New Roman"/>
                <a:sym typeface="Times New Roman"/>
              </a:rPr>
              <a:t>ETL(Extract, transform, load):Web Scraping(bs4),OS Module </a:t>
            </a:r>
            <a:endParaRPr b="1" sz="2000">
              <a:latin typeface="Times New Roman"/>
              <a:ea typeface="Times New Roman"/>
              <a:cs typeface="Times New Roman"/>
              <a:sym typeface="Times New Roman"/>
            </a:endParaRPr>
          </a:p>
          <a:p>
            <a:pPr indent="0" lvl="0" marL="0" rtl="0" algn="l">
              <a:spcBef>
                <a:spcPts val="1600"/>
              </a:spcBef>
              <a:spcAft>
                <a:spcPts val="0"/>
              </a:spcAft>
              <a:buNone/>
            </a:pPr>
            <a:r>
              <a:rPr b="1" i="1" lang="en" sz="2100">
                <a:solidFill>
                  <a:srgbClr val="000000"/>
                </a:solidFill>
                <a:highlight>
                  <a:srgbClr val="FFFFFF"/>
                </a:highlight>
                <a:latin typeface="Times New Roman"/>
                <a:ea typeface="Times New Roman"/>
                <a:cs typeface="Times New Roman"/>
                <a:sym typeface="Times New Roman"/>
              </a:rPr>
              <a:t>Feature engineering </a:t>
            </a:r>
            <a:r>
              <a:rPr lang="en" sz="2100">
                <a:solidFill>
                  <a:srgbClr val="000000"/>
                </a:solidFill>
                <a:highlight>
                  <a:srgbClr val="FFFFFF"/>
                </a:highlight>
                <a:latin typeface="Times New Roman"/>
                <a:ea typeface="Times New Roman"/>
                <a:cs typeface="Times New Roman"/>
                <a:sym typeface="Times New Roman"/>
              </a:rPr>
              <a:t>: Feature engineering is the process of using domain knowledge to extract features from raw data via data mining techniques</a:t>
            </a:r>
            <a:endParaRPr sz="2100">
              <a:solidFill>
                <a:srgbClr val="000000"/>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rPr lang="en" sz="2100">
                <a:solidFill>
                  <a:srgbClr val="000000"/>
                </a:solidFill>
                <a:highlight>
                  <a:srgbClr val="FFFFFF"/>
                </a:highlight>
                <a:latin typeface="Times New Roman"/>
                <a:ea typeface="Times New Roman"/>
                <a:cs typeface="Times New Roman"/>
                <a:sym typeface="Times New Roman"/>
              </a:rPr>
              <a:t>Algorithms for feature selection :</a:t>
            </a:r>
            <a:endParaRPr sz="2100">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Char char="●"/>
            </a:pPr>
            <a:r>
              <a:rPr lang="en">
                <a:solidFill>
                  <a:srgbClr val="000000"/>
                </a:solidFill>
                <a:highlight>
                  <a:srgbClr val="FFFFFF"/>
                </a:highlight>
                <a:latin typeface="Times New Roman"/>
                <a:ea typeface="Times New Roman"/>
                <a:cs typeface="Times New Roman"/>
                <a:sym typeface="Times New Roman"/>
              </a:rPr>
              <a:t>ORB (Oriented FAST and Rotated BRIEF)</a:t>
            </a:r>
            <a:endParaRPr>
              <a:solidFill>
                <a:srgbClr val="000000"/>
              </a:solidFill>
              <a:highlight>
                <a:srgbClr val="FFFFFF"/>
              </a:highlight>
              <a:latin typeface="Times New Roman"/>
              <a:ea typeface="Times New Roman"/>
              <a:cs typeface="Times New Roman"/>
              <a:sym typeface="Times New Roman"/>
            </a:endParaRPr>
          </a:p>
          <a:p>
            <a:pPr indent="-342900" lvl="0" marL="457200" rtl="0" algn="l">
              <a:spcBef>
                <a:spcPts val="0"/>
              </a:spcBef>
              <a:spcAft>
                <a:spcPts val="0"/>
              </a:spcAft>
              <a:buClr>
                <a:srgbClr val="000000"/>
              </a:buClr>
              <a:buSzPts val="1800"/>
              <a:buFont typeface="Times New Roman"/>
              <a:buChar char="●"/>
            </a:pPr>
            <a:r>
              <a:rPr lang="en">
                <a:solidFill>
                  <a:srgbClr val="000000"/>
                </a:solidFill>
                <a:highlight>
                  <a:srgbClr val="FFFFFF"/>
                </a:highlight>
                <a:latin typeface="Times New Roman"/>
                <a:ea typeface="Times New Roman"/>
                <a:cs typeface="Times New Roman"/>
                <a:sym typeface="Times New Roman"/>
              </a:rPr>
              <a:t>Color Gradient Histogram</a:t>
            </a:r>
            <a:endParaRPr>
              <a:solidFill>
                <a:srgbClr val="000000"/>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Times New Roman"/>
              <a:buChar char="●"/>
            </a:pPr>
            <a:r>
              <a:rPr lang="en">
                <a:solidFill>
                  <a:srgbClr val="292929"/>
                </a:solidFill>
                <a:highlight>
                  <a:srgbClr val="FFFFFF"/>
                </a:highlight>
                <a:latin typeface="Arial"/>
                <a:ea typeface="Arial"/>
                <a:cs typeface="Arial"/>
                <a:sym typeface="Arial"/>
              </a:rPr>
              <a:t>Vantage Point Tree</a:t>
            </a:r>
            <a:endParaRPr>
              <a:solidFill>
                <a:srgbClr val="292929"/>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Times New Roman"/>
              <a:buChar char="●"/>
            </a:pPr>
            <a:r>
              <a:rPr lang="en">
                <a:solidFill>
                  <a:srgbClr val="292929"/>
                </a:solidFill>
                <a:highlight>
                  <a:srgbClr val="FFFFFF"/>
                </a:highlight>
                <a:latin typeface="Times New Roman"/>
                <a:ea typeface="Times New Roman"/>
                <a:cs typeface="Times New Roman"/>
                <a:sym typeface="Times New Roman"/>
              </a:rPr>
              <a:t>KAZE</a:t>
            </a:r>
            <a:endParaRPr>
              <a:solidFill>
                <a:srgbClr val="292929"/>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a:solidFill>
                <a:srgbClr val="292929"/>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000000"/>
                </a:solidFill>
                <a:latin typeface="Times New Roman"/>
                <a:ea typeface="Times New Roman"/>
                <a:cs typeface="Times New Roman"/>
                <a:sym typeface="Times New Roman"/>
              </a:rPr>
              <a:t>CONCLUSION</a:t>
            </a:r>
            <a:endParaRPr b="1" i="1" sz="3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98" name="Google Shape;198;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rPr lang="en" sz="1600">
                <a:solidFill>
                  <a:srgbClr val="000000"/>
                </a:solidFill>
                <a:latin typeface="Times New Roman"/>
                <a:ea typeface="Times New Roman"/>
                <a:cs typeface="Times New Roman"/>
                <a:sym typeface="Times New Roman"/>
              </a:rPr>
              <a:t>A sign language is a natural mode of communication used by the deaf community. India has large population of speech and hearing impaired but a very small number of certified sign language interpreters are available. Research in hand gesture recognition has gained attention with advancement in the field of computer vision. A Sign Language Interpreter (SLI) decodes and understands the information conveyed by signs. SLI can be a major breakthrough in helping a common people to communicate with the deaf and can help in bridging this communication gap. A SLI can be designed based on video/image processing and deep learning techniques which requires a standard dataset, determination of an optimal feature set, and an appropriate classification technique. </a:t>
            </a:r>
            <a:endParaRPr sz="1600">
              <a:solidFill>
                <a:srgbClr val="000000"/>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0"/>
          <p:cNvPicPr preferRelativeResize="0"/>
          <p:nvPr/>
        </p:nvPicPr>
        <p:blipFill>
          <a:blip r:embed="rId3">
            <a:alphaModFix/>
          </a:blip>
          <a:stretch>
            <a:fillRect/>
          </a:stretch>
        </p:blipFill>
        <p:spPr>
          <a:xfrm>
            <a:off x="1335861" y="1114925"/>
            <a:ext cx="5975975" cy="332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3200">
                <a:solidFill>
                  <a:srgbClr val="000000"/>
                </a:solidFill>
                <a:latin typeface="Times New Roman"/>
                <a:ea typeface="Times New Roman"/>
                <a:cs typeface="Times New Roman"/>
                <a:sym typeface="Times New Roman"/>
              </a:rPr>
              <a:t>ABSTRACT</a:t>
            </a:r>
            <a:endParaRPr b="1" i="1" sz="3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4" name="Google Shape;94;p14"/>
          <p:cNvSpPr txBox="1"/>
          <p:nvPr>
            <p:ph idx="1" type="body"/>
          </p:nvPr>
        </p:nvSpPr>
        <p:spPr>
          <a:xfrm>
            <a:off x="170775" y="1095000"/>
            <a:ext cx="8750100" cy="359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900">
                <a:solidFill>
                  <a:srgbClr val="292929"/>
                </a:solidFill>
                <a:latin typeface="Times New Roman"/>
                <a:ea typeface="Times New Roman"/>
                <a:cs typeface="Times New Roman"/>
                <a:sym typeface="Times New Roman"/>
              </a:rPr>
              <a:t>Speech Impairment is a disability, which affects an individual’s ability to communicate using speech and hearing. This brings about the difficulty for both the sign and non - sign language speakers to communicate with each other. With recent advances in deep learning and computer vision, the focus of our project is to create a vision of an end to end Convolutional Neural Network that will be trained on the ASL(American Sign Language) dataset then modeled on robust architectures like GoogLeNet/MobileNet architecture and deploy it on an android application so that it will have more accessibility and provides an ease of use, thus aiding communication between signers and non-signers. It is a challenging and interesting problem that </a:t>
            </a:r>
            <a:endParaRPr sz="1900">
              <a:solidFill>
                <a:srgbClr val="292929"/>
              </a:solidFill>
              <a:latin typeface="Times New Roman"/>
              <a:ea typeface="Times New Roman"/>
              <a:cs typeface="Times New Roman"/>
              <a:sym typeface="Times New Roman"/>
            </a:endParaRPr>
          </a:p>
          <a:p>
            <a:pPr indent="0" lvl="0" marL="0" rtl="0" algn="just">
              <a:spcBef>
                <a:spcPts val="0"/>
              </a:spcBef>
              <a:spcAft>
                <a:spcPts val="0"/>
              </a:spcAft>
              <a:buNone/>
            </a:pPr>
            <a:r>
              <a:rPr lang="en" sz="1900">
                <a:solidFill>
                  <a:srgbClr val="292929"/>
                </a:solidFill>
                <a:latin typeface="Times New Roman"/>
                <a:ea typeface="Times New Roman"/>
                <a:cs typeface="Times New Roman"/>
                <a:sym typeface="Times New Roman"/>
              </a:rPr>
              <a:t>if solved will bring a leap in social and technological aspects alike.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1393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000000"/>
                </a:solidFill>
                <a:latin typeface="Times New Roman"/>
                <a:ea typeface="Times New Roman"/>
                <a:cs typeface="Times New Roman"/>
                <a:sym typeface="Times New Roman"/>
              </a:rPr>
              <a:t>INTRODUCTION</a:t>
            </a:r>
            <a:endParaRPr b="1" i="1">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0" name="Google Shape;100;p15"/>
          <p:cNvSpPr txBox="1"/>
          <p:nvPr/>
        </p:nvSpPr>
        <p:spPr>
          <a:xfrm>
            <a:off x="248150" y="800850"/>
            <a:ext cx="4455300" cy="10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3000">
                <a:solidFill>
                  <a:srgbClr val="FF0000"/>
                </a:solidFill>
                <a:highlight>
                  <a:srgbClr val="F4CCCC"/>
                </a:highlight>
                <a:latin typeface="Times New Roman"/>
                <a:ea typeface="Times New Roman"/>
                <a:cs typeface="Times New Roman"/>
                <a:sym typeface="Times New Roman"/>
              </a:rPr>
              <a:t>What do you mean by Neural Networks?</a:t>
            </a:r>
            <a:endParaRPr b="1" i="1" sz="3000">
              <a:solidFill>
                <a:srgbClr val="FF0000"/>
              </a:solidFill>
              <a:highlight>
                <a:srgbClr val="F4CCCC"/>
              </a:highlight>
              <a:latin typeface="Times New Roman"/>
              <a:ea typeface="Times New Roman"/>
              <a:cs typeface="Times New Roman"/>
              <a:sym typeface="Times New Roman"/>
            </a:endParaRPr>
          </a:p>
        </p:txBody>
      </p:sp>
      <p:sp>
        <p:nvSpPr>
          <p:cNvPr id="101" name="Google Shape;101;p15"/>
          <p:cNvSpPr txBox="1"/>
          <p:nvPr/>
        </p:nvSpPr>
        <p:spPr>
          <a:xfrm>
            <a:off x="236875" y="1973925"/>
            <a:ext cx="4906500" cy="1692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A neural network is a series of algorithms that endeavors to recognize underlying relationships in</a:t>
            </a:r>
            <a:endParaRPr sz="16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latin typeface="Times New Roman"/>
                <a:ea typeface="Times New Roman"/>
                <a:cs typeface="Times New Roman"/>
                <a:sym typeface="Times New Roman"/>
              </a:rPr>
              <a:t> a set of data.</a:t>
            </a:r>
            <a:endParaRPr sz="1600">
              <a:latin typeface="Times New Roman"/>
              <a:ea typeface="Times New Roman"/>
              <a:cs typeface="Times New Roman"/>
              <a:sym typeface="Times New Roman"/>
            </a:endParaRPr>
          </a:p>
          <a:p>
            <a:pPr indent="-330200" lvl="0" marL="457200" rtl="0" algn="l">
              <a:lnSpc>
                <a:spcPct val="115000"/>
              </a:lnSpc>
              <a:spcBef>
                <a:spcPts val="0"/>
              </a:spcBef>
              <a:spcAft>
                <a:spcPts val="0"/>
              </a:spcAft>
              <a:buSzPts val="1600"/>
              <a:buFont typeface="Times New Roman"/>
              <a:buChar char="❏"/>
            </a:pPr>
            <a:r>
              <a:rPr lang="en" sz="1600">
                <a:solidFill>
                  <a:srgbClr val="050505"/>
                </a:solidFill>
                <a:latin typeface="Times New Roman"/>
                <a:ea typeface="Times New Roman"/>
                <a:cs typeface="Times New Roman"/>
                <a:sym typeface="Times New Roman"/>
              </a:rPr>
              <a:t>A neural net consists of thousands or even millions of simple processing nodes that are densely interconnected.</a:t>
            </a:r>
            <a:endParaRPr sz="1600">
              <a:latin typeface="Times New Roman"/>
              <a:ea typeface="Times New Roman"/>
              <a:cs typeface="Times New Roman"/>
              <a:sym typeface="Times New Roman"/>
            </a:endParaRPr>
          </a:p>
        </p:txBody>
      </p:sp>
      <p:pic>
        <p:nvPicPr>
          <p:cNvPr id="102" name="Google Shape;102;p15"/>
          <p:cNvPicPr preferRelativeResize="0"/>
          <p:nvPr/>
        </p:nvPicPr>
        <p:blipFill>
          <a:blip r:embed="rId3">
            <a:alphaModFix/>
          </a:blip>
          <a:stretch>
            <a:fillRect/>
          </a:stretch>
        </p:blipFill>
        <p:spPr>
          <a:xfrm>
            <a:off x="5008375" y="2451800"/>
            <a:ext cx="4135749" cy="2440525"/>
          </a:xfrm>
          <a:prstGeom prst="rect">
            <a:avLst/>
          </a:prstGeom>
          <a:noFill/>
          <a:ln>
            <a:noFill/>
          </a:ln>
        </p:spPr>
      </p:pic>
      <p:sp>
        <p:nvSpPr>
          <p:cNvPr id="103" name="Google Shape;103;p15"/>
          <p:cNvSpPr txBox="1"/>
          <p:nvPr/>
        </p:nvSpPr>
        <p:spPr>
          <a:xfrm>
            <a:off x="4237500" y="747100"/>
            <a:ext cx="4906500" cy="13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0000"/>
                </a:solidFill>
                <a:highlight>
                  <a:srgbClr val="F4CCCC"/>
                </a:highlight>
                <a:latin typeface="Times New Roman"/>
                <a:ea typeface="Times New Roman"/>
                <a:cs typeface="Times New Roman"/>
                <a:sym typeface="Times New Roman"/>
              </a:rPr>
              <a:t>COMPONENTS OF A NEURAL NETWORK :</a:t>
            </a:r>
            <a:r>
              <a:rPr lang="en">
                <a:highlight>
                  <a:srgbClr val="F4CCCC"/>
                </a:highlight>
                <a:latin typeface="Times New Roman"/>
                <a:ea typeface="Times New Roman"/>
                <a:cs typeface="Times New Roman"/>
                <a:sym typeface="Times New Roman"/>
              </a:rPr>
              <a:t> </a:t>
            </a:r>
            <a:endParaRPr>
              <a:highlight>
                <a:srgbClr val="F4CCCC"/>
              </a:highlight>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INPUT LAYER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HIDDEN LAYER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OUTPUT LAYER </a:t>
            </a:r>
            <a:endParaRPr sz="1500">
              <a:latin typeface="Times New Roman"/>
              <a:ea typeface="Times New Roman"/>
              <a:cs typeface="Times New Roman"/>
              <a:sym typeface="Times New Roman"/>
            </a:endParaRPr>
          </a:p>
        </p:txBody>
      </p:sp>
      <p:sp>
        <p:nvSpPr>
          <p:cNvPr id="104" name="Google Shape;104;p15"/>
          <p:cNvSpPr txBox="1"/>
          <p:nvPr/>
        </p:nvSpPr>
        <p:spPr>
          <a:xfrm>
            <a:off x="11275" y="3665875"/>
            <a:ext cx="4997100" cy="14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solidFill>
                  <a:srgbClr val="FF0000"/>
                </a:solidFill>
                <a:highlight>
                  <a:srgbClr val="F4CCCC"/>
                </a:highlight>
                <a:latin typeface="Times New Roman"/>
                <a:ea typeface="Times New Roman"/>
                <a:cs typeface="Times New Roman"/>
                <a:sym typeface="Times New Roman"/>
              </a:rPr>
              <a:t>APPLICATIONS :</a:t>
            </a:r>
            <a:endParaRPr b="1" i="1" sz="1600">
              <a:solidFill>
                <a:srgbClr val="FF0000"/>
              </a:solidFill>
              <a:highlight>
                <a:srgbClr val="F4CCCC"/>
              </a:highlight>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TIME SERIES PREDICTION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lang="en" sz="1500">
                <a:latin typeface="Times New Roman"/>
                <a:ea typeface="Times New Roman"/>
                <a:cs typeface="Times New Roman"/>
                <a:sym typeface="Times New Roman"/>
              </a:rPr>
              <a:t>HUMAN FACE RECOGNITION</a:t>
            </a:r>
            <a:endParaRPr sz="1500">
              <a:latin typeface="Times New Roman"/>
              <a:ea typeface="Times New Roman"/>
              <a:cs typeface="Times New Roman"/>
              <a:sym typeface="Times New Roman"/>
            </a:endParaRPr>
          </a:p>
        </p:txBody>
      </p:sp>
      <p:pic>
        <p:nvPicPr>
          <p:cNvPr id="105" name="Google Shape;105;p15"/>
          <p:cNvPicPr preferRelativeResize="0"/>
          <p:nvPr/>
        </p:nvPicPr>
        <p:blipFill>
          <a:blip r:embed="rId4">
            <a:alphaModFix/>
          </a:blip>
          <a:stretch>
            <a:fillRect/>
          </a:stretch>
        </p:blipFill>
        <p:spPr>
          <a:xfrm>
            <a:off x="2820750" y="4284525"/>
            <a:ext cx="461107" cy="607800"/>
          </a:xfrm>
          <a:prstGeom prst="rect">
            <a:avLst/>
          </a:prstGeom>
          <a:noFill/>
          <a:ln>
            <a:noFill/>
          </a:ln>
        </p:spPr>
      </p:pic>
      <p:pic>
        <p:nvPicPr>
          <p:cNvPr id="106" name="Google Shape;106;p15"/>
          <p:cNvPicPr preferRelativeResize="0"/>
          <p:nvPr/>
        </p:nvPicPr>
        <p:blipFill>
          <a:blip r:embed="rId5">
            <a:alphaModFix/>
          </a:blip>
          <a:stretch>
            <a:fillRect/>
          </a:stretch>
        </p:blipFill>
        <p:spPr>
          <a:xfrm>
            <a:off x="2820747" y="3744663"/>
            <a:ext cx="461100" cy="461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118675"/>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000000"/>
                </a:solidFill>
                <a:latin typeface="Times New Roman"/>
                <a:ea typeface="Times New Roman"/>
                <a:cs typeface="Times New Roman"/>
                <a:sym typeface="Times New Roman"/>
              </a:rPr>
              <a:t>Android </a:t>
            </a:r>
            <a:endParaRPr b="1" i="1">
              <a:solidFill>
                <a:srgbClr val="000000"/>
              </a:solidFill>
              <a:latin typeface="Times New Roman"/>
              <a:ea typeface="Times New Roman"/>
              <a:cs typeface="Times New Roman"/>
              <a:sym typeface="Times New Roman"/>
            </a:endParaRPr>
          </a:p>
        </p:txBody>
      </p:sp>
      <p:sp>
        <p:nvSpPr>
          <p:cNvPr id="112" name="Google Shape;112;p16"/>
          <p:cNvSpPr txBox="1"/>
          <p:nvPr>
            <p:ph idx="1" type="body"/>
          </p:nvPr>
        </p:nvSpPr>
        <p:spPr>
          <a:xfrm>
            <a:off x="311700" y="7264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50">
                <a:solidFill>
                  <a:srgbClr val="000000"/>
                </a:solidFill>
                <a:highlight>
                  <a:srgbClr val="FFFFFF"/>
                </a:highlight>
                <a:latin typeface="Times New Roman"/>
                <a:ea typeface="Times New Roman"/>
                <a:cs typeface="Times New Roman"/>
                <a:sym typeface="Times New Roman"/>
              </a:rPr>
              <a:t>Android is a mobile operating system based on a modified version of the Linux kernel and other open source software, designed primarily for touchscreen mobile devices such as smartphones and tablets</a:t>
            </a:r>
            <a:endParaRPr sz="2700">
              <a:solidFill>
                <a:srgbClr val="000000"/>
              </a:solidFill>
              <a:latin typeface="Times New Roman"/>
              <a:ea typeface="Times New Roman"/>
              <a:cs typeface="Times New Roman"/>
              <a:sym typeface="Times New Roman"/>
            </a:endParaRPr>
          </a:p>
        </p:txBody>
      </p:sp>
      <p:pic>
        <p:nvPicPr>
          <p:cNvPr id="113" name="Google Shape;113;p16"/>
          <p:cNvPicPr preferRelativeResize="0"/>
          <p:nvPr/>
        </p:nvPicPr>
        <p:blipFill>
          <a:blip r:embed="rId3">
            <a:alphaModFix/>
          </a:blip>
          <a:stretch>
            <a:fillRect/>
          </a:stretch>
        </p:blipFill>
        <p:spPr>
          <a:xfrm>
            <a:off x="6541438" y="2817625"/>
            <a:ext cx="2828925" cy="1200150"/>
          </a:xfrm>
          <a:prstGeom prst="rect">
            <a:avLst/>
          </a:prstGeom>
          <a:noFill/>
          <a:ln>
            <a:noFill/>
          </a:ln>
        </p:spPr>
      </p:pic>
      <p:pic>
        <p:nvPicPr>
          <p:cNvPr id="114" name="Google Shape;114;p16"/>
          <p:cNvPicPr preferRelativeResize="0"/>
          <p:nvPr/>
        </p:nvPicPr>
        <p:blipFill>
          <a:blip r:embed="rId4">
            <a:alphaModFix/>
          </a:blip>
          <a:stretch>
            <a:fillRect/>
          </a:stretch>
        </p:blipFill>
        <p:spPr>
          <a:xfrm>
            <a:off x="0" y="2110875"/>
            <a:ext cx="3224225" cy="2613650"/>
          </a:xfrm>
          <a:prstGeom prst="rect">
            <a:avLst/>
          </a:prstGeom>
          <a:noFill/>
          <a:ln>
            <a:noFill/>
          </a:ln>
        </p:spPr>
      </p:pic>
      <p:pic>
        <p:nvPicPr>
          <p:cNvPr id="115" name="Google Shape;115;p16"/>
          <p:cNvPicPr preferRelativeResize="0"/>
          <p:nvPr/>
        </p:nvPicPr>
        <p:blipFill>
          <a:blip r:embed="rId5">
            <a:alphaModFix/>
          </a:blip>
          <a:stretch>
            <a:fillRect/>
          </a:stretch>
        </p:blipFill>
        <p:spPr>
          <a:xfrm>
            <a:off x="3224225" y="1978437"/>
            <a:ext cx="3726474" cy="2039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3200">
                <a:solidFill>
                  <a:srgbClr val="000000"/>
                </a:solidFill>
                <a:highlight>
                  <a:srgbClr val="FFFFFF"/>
                </a:highlight>
                <a:latin typeface="Times New Roman"/>
                <a:ea typeface="Times New Roman"/>
                <a:cs typeface="Times New Roman"/>
                <a:sym typeface="Times New Roman"/>
              </a:rPr>
              <a:t>Kivy </a:t>
            </a:r>
            <a:r>
              <a:rPr i="1" lang="en" sz="3200">
                <a:solidFill>
                  <a:srgbClr val="000000"/>
                </a:solidFill>
                <a:highlight>
                  <a:srgbClr val="FFFFFF"/>
                </a:highlight>
                <a:latin typeface="Times New Roman"/>
                <a:ea typeface="Times New Roman"/>
                <a:cs typeface="Times New Roman"/>
                <a:sym typeface="Times New Roman"/>
              </a:rPr>
              <a:t>:</a:t>
            </a:r>
            <a:r>
              <a:rPr i="1" lang="en" sz="1700">
                <a:solidFill>
                  <a:srgbClr val="000000"/>
                </a:solidFill>
                <a:highlight>
                  <a:srgbClr val="FFFFFF"/>
                </a:highlight>
                <a:latin typeface="Times New Roman"/>
                <a:ea typeface="Times New Roman"/>
                <a:cs typeface="Times New Roman"/>
                <a:sym typeface="Times New Roman"/>
              </a:rPr>
              <a:t>Cross-platform Python Framework for NUI Development</a:t>
            </a:r>
            <a:endParaRPr i="1" sz="3200">
              <a:solidFill>
                <a:srgbClr val="000000"/>
              </a:solidFill>
              <a:latin typeface="Times New Roman"/>
              <a:ea typeface="Times New Roman"/>
              <a:cs typeface="Times New Roman"/>
              <a:sym typeface="Times New Roman"/>
            </a:endParaRPr>
          </a:p>
        </p:txBody>
      </p:sp>
      <p:sp>
        <p:nvSpPr>
          <p:cNvPr id="121" name="Google Shape;121;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Open source Python library for rapid development of applications that make use of innovative user interfaces, such as multi-touch apps.</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Char char="❖"/>
            </a:pPr>
            <a:r>
              <a:rPr b="1" lang="en" sz="1900">
                <a:solidFill>
                  <a:srgbClr val="000000"/>
                </a:solidFill>
                <a:latin typeface="Times New Roman"/>
                <a:ea typeface="Times New Roman"/>
                <a:cs typeface="Times New Roman"/>
                <a:sym typeface="Times New Roman"/>
              </a:rPr>
              <a:t>Cross platform </a:t>
            </a:r>
            <a:r>
              <a:rPr lang="en" sz="1900">
                <a:solidFill>
                  <a:srgbClr val="000000"/>
                </a:solidFill>
                <a:latin typeface="Times New Roman"/>
                <a:ea typeface="Times New Roman"/>
                <a:cs typeface="Times New Roman"/>
                <a:sym typeface="Times New Roman"/>
              </a:rPr>
              <a:t>- </a:t>
            </a:r>
            <a:r>
              <a:rPr lang="en">
                <a:solidFill>
                  <a:srgbClr val="000000"/>
                </a:solidFill>
                <a:latin typeface="Times New Roman"/>
                <a:ea typeface="Times New Roman"/>
                <a:cs typeface="Times New Roman"/>
                <a:sym typeface="Times New Roman"/>
              </a:rPr>
              <a:t>Kivy runs on Linux, Windows, OS X, Android, iOS, and Raspberry Pi. You can run the same code on all supported platforms.</a:t>
            </a:r>
            <a:endParaRPr>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Char char="❖"/>
            </a:pPr>
            <a:r>
              <a:rPr b="1" lang="en" sz="1900">
                <a:solidFill>
                  <a:srgbClr val="000000"/>
                </a:solidFill>
                <a:latin typeface="Times New Roman"/>
                <a:ea typeface="Times New Roman"/>
                <a:cs typeface="Times New Roman"/>
                <a:sym typeface="Times New Roman"/>
              </a:rPr>
              <a:t>Business Friendly </a:t>
            </a:r>
            <a:r>
              <a:rPr lang="en" sz="1900">
                <a:solidFill>
                  <a:srgbClr val="000000"/>
                </a:solidFill>
                <a:latin typeface="Times New Roman"/>
                <a:ea typeface="Times New Roman"/>
                <a:cs typeface="Times New Roman"/>
                <a:sym typeface="Times New Roman"/>
              </a:rPr>
              <a:t>- Kivy is 100% free to use, under an MIT license (starting from 1.7.2) and LGPL 3 for the previous versions. The toolkit is professionally developed, backed and used. You can use it in a commercial product</a:t>
            </a:r>
            <a:endParaRPr sz="1900">
              <a:solidFill>
                <a:srgbClr val="000000"/>
              </a:solidFill>
              <a:latin typeface="Times New Roman"/>
              <a:ea typeface="Times New Roman"/>
              <a:cs typeface="Times New Roman"/>
              <a:sym typeface="Times New Roman"/>
            </a:endParaRPr>
          </a:p>
          <a:p>
            <a:pPr indent="-349250" lvl="0" marL="457200" rtl="0" algn="l">
              <a:spcBef>
                <a:spcPts val="0"/>
              </a:spcBef>
              <a:spcAft>
                <a:spcPts val="0"/>
              </a:spcAft>
              <a:buClr>
                <a:srgbClr val="000000"/>
              </a:buClr>
              <a:buSzPts val="1900"/>
              <a:buFont typeface="Times New Roman"/>
              <a:buChar char="❖"/>
            </a:pPr>
            <a:r>
              <a:rPr b="1" lang="en" sz="1900">
                <a:solidFill>
                  <a:srgbClr val="000000"/>
                </a:solidFill>
                <a:latin typeface="Times New Roman"/>
                <a:ea typeface="Times New Roman"/>
                <a:cs typeface="Times New Roman"/>
                <a:sym typeface="Times New Roman"/>
              </a:rPr>
              <a:t>The framework is stable and has a well documented API, plus a programming guide to help you get started.</a:t>
            </a:r>
            <a:endParaRPr b="1" sz="1900">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p>
        </p:txBody>
      </p:sp>
      <p:pic>
        <p:nvPicPr>
          <p:cNvPr id="122" name="Google Shape;122;p17"/>
          <p:cNvPicPr preferRelativeResize="0"/>
          <p:nvPr/>
        </p:nvPicPr>
        <p:blipFill>
          <a:blip r:embed="rId3">
            <a:alphaModFix/>
          </a:blip>
          <a:stretch>
            <a:fillRect/>
          </a:stretch>
        </p:blipFill>
        <p:spPr>
          <a:xfrm>
            <a:off x="249725" y="98950"/>
            <a:ext cx="1229875" cy="122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000000"/>
                </a:solidFill>
                <a:latin typeface="Times New Roman"/>
                <a:ea typeface="Times New Roman"/>
                <a:cs typeface="Times New Roman"/>
                <a:sym typeface="Times New Roman"/>
              </a:rPr>
              <a:t>Project examples in Kivy</a:t>
            </a:r>
            <a:r>
              <a:rPr i="1" lang="en" sz="3200">
                <a:solidFill>
                  <a:srgbClr val="000000"/>
                </a:solidFill>
                <a:latin typeface="Times New Roman"/>
                <a:ea typeface="Times New Roman"/>
                <a:cs typeface="Times New Roman"/>
                <a:sym typeface="Times New Roman"/>
              </a:rPr>
              <a:t>:-</a:t>
            </a:r>
            <a:endParaRPr i="1" sz="3200">
              <a:solidFill>
                <a:srgbClr val="000000"/>
              </a:solidFill>
              <a:latin typeface="Times New Roman"/>
              <a:ea typeface="Times New Roman"/>
              <a:cs typeface="Times New Roman"/>
              <a:sym typeface="Times New Roman"/>
            </a:endParaRPr>
          </a:p>
        </p:txBody>
      </p:sp>
      <p:pic>
        <p:nvPicPr>
          <p:cNvPr id="128" name="Google Shape;128;p18"/>
          <p:cNvPicPr preferRelativeResize="0"/>
          <p:nvPr/>
        </p:nvPicPr>
        <p:blipFill>
          <a:blip r:embed="rId3">
            <a:alphaModFix/>
          </a:blip>
          <a:stretch>
            <a:fillRect/>
          </a:stretch>
        </p:blipFill>
        <p:spPr>
          <a:xfrm>
            <a:off x="129825" y="1092825"/>
            <a:ext cx="2813124" cy="1943824"/>
          </a:xfrm>
          <a:prstGeom prst="rect">
            <a:avLst/>
          </a:prstGeom>
          <a:noFill/>
          <a:ln>
            <a:noFill/>
          </a:ln>
        </p:spPr>
      </p:pic>
      <p:sp>
        <p:nvSpPr>
          <p:cNvPr id="129" name="Google Shape;129;p18"/>
          <p:cNvSpPr txBox="1"/>
          <p:nvPr/>
        </p:nvSpPr>
        <p:spPr>
          <a:xfrm>
            <a:off x="6270600" y="1092825"/>
            <a:ext cx="2873400" cy="2607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Meccano Rubik's Shrine</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Learn Python Offline &amp; IDE</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Morse Code Jam</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Chisel</a:t>
            </a:r>
            <a:endParaRPr sz="1900">
              <a:latin typeface="Times New Roman"/>
              <a:ea typeface="Times New Roman"/>
              <a:cs typeface="Times New Roman"/>
              <a:sym typeface="Times New Roman"/>
            </a:endParaRPr>
          </a:p>
        </p:txBody>
      </p:sp>
      <p:pic>
        <p:nvPicPr>
          <p:cNvPr id="130" name="Google Shape;130;p18"/>
          <p:cNvPicPr preferRelativeResize="0"/>
          <p:nvPr/>
        </p:nvPicPr>
        <p:blipFill>
          <a:blip r:embed="rId4">
            <a:alphaModFix/>
          </a:blip>
          <a:stretch>
            <a:fillRect/>
          </a:stretch>
        </p:blipFill>
        <p:spPr>
          <a:xfrm>
            <a:off x="3077600" y="1092825"/>
            <a:ext cx="3058325" cy="1943825"/>
          </a:xfrm>
          <a:prstGeom prst="rect">
            <a:avLst/>
          </a:prstGeom>
          <a:noFill/>
          <a:ln>
            <a:noFill/>
          </a:ln>
        </p:spPr>
      </p:pic>
      <p:pic>
        <p:nvPicPr>
          <p:cNvPr id="131" name="Google Shape;131;p18"/>
          <p:cNvPicPr preferRelativeResize="0"/>
          <p:nvPr/>
        </p:nvPicPr>
        <p:blipFill>
          <a:blip r:embed="rId5">
            <a:alphaModFix/>
          </a:blip>
          <a:stretch>
            <a:fillRect/>
          </a:stretch>
        </p:blipFill>
        <p:spPr>
          <a:xfrm>
            <a:off x="129825" y="3189050"/>
            <a:ext cx="2813124" cy="1636300"/>
          </a:xfrm>
          <a:prstGeom prst="rect">
            <a:avLst/>
          </a:prstGeom>
          <a:noFill/>
          <a:ln>
            <a:noFill/>
          </a:ln>
        </p:spPr>
      </p:pic>
      <p:pic>
        <p:nvPicPr>
          <p:cNvPr id="132" name="Google Shape;132;p18"/>
          <p:cNvPicPr preferRelativeResize="0"/>
          <p:nvPr/>
        </p:nvPicPr>
        <p:blipFill>
          <a:blip r:embed="rId6">
            <a:alphaModFix/>
          </a:blip>
          <a:stretch>
            <a:fillRect/>
          </a:stretch>
        </p:blipFill>
        <p:spPr>
          <a:xfrm>
            <a:off x="3077600" y="3189050"/>
            <a:ext cx="3058324" cy="1636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000000"/>
                </a:solidFill>
                <a:latin typeface="Times New Roman"/>
                <a:ea typeface="Times New Roman"/>
                <a:cs typeface="Times New Roman"/>
                <a:sym typeface="Times New Roman"/>
              </a:rPr>
              <a:t>REQUIREMENTS</a:t>
            </a:r>
            <a:endParaRPr b="1" i="1" sz="3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8" name="Google Shape;138;p1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Front End : Android (using Kivy )</a:t>
            </a:r>
            <a:endParaRPr sz="2200">
              <a:solidFill>
                <a:srgbClr val="000000"/>
              </a:solidFill>
              <a:latin typeface="Times New Roman"/>
              <a:ea typeface="Times New Roman"/>
              <a:cs typeface="Times New Roman"/>
              <a:sym typeface="Times New Roman"/>
            </a:endParaRPr>
          </a:p>
          <a:p>
            <a:pPr indent="-368300" lvl="0" marL="457200" rtl="0" algn="l">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Video &amp; </a:t>
            </a:r>
            <a:r>
              <a:rPr lang="en" sz="2200">
                <a:solidFill>
                  <a:srgbClr val="000000"/>
                </a:solidFill>
                <a:latin typeface="Times New Roman"/>
                <a:ea typeface="Times New Roman"/>
                <a:cs typeface="Times New Roman"/>
                <a:sym typeface="Times New Roman"/>
              </a:rPr>
              <a:t>image processing : Open CV, scikit-image</a:t>
            </a:r>
            <a:endParaRPr sz="2200">
              <a:solidFill>
                <a:srgbClr val="000000"/>
              </a:solidFill>
              <a:latin typeface="Times New Roman"/>
              <a:ea typeface="Times New Roman"/>
              <a:cs typeface="Times New Roman"/>
              <a:sym typeface="Times New Roman"/>
            </a:endParaRPr>
          </a:p>
          <a:p>
            <a:pPr indent="-368300" lvl="0" marL="457200" rtl="0" algn="l">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Neural Network Modeling:Tensorflow(tf.lite</a:t>
            </a:r>
            <a:r>
              <a:rPr lang="en" sz="2200">
                <a:solidFill>
                  <a:srgbClr val="000000"/>
                </a:solidFill>
                <a:latin typeface="Times New Roman"/>
                <a:ea typeface="Times New Roman"/>
                <a:cs typeface="Times New Roman"/>
                <a:sym typeface="Times New Roman"/>
              </a:rPr>
              <a:t>),</a:t>
            </a:r>
            <a:r>
              <a:rPr lang="en" sz="2200">
                <a:solidFill>
                  <a:srgbClr val="000000"/>
                </a:solidFill>
                <a:latin typeface="Times New Roman"/>
                <a:ea typeface="Times New Roman"/>
                <a:cs typeface="Times New Roman"/>
                <a:sym typeface="Times New Roman"/>
              </a:rPr>
              <a:t> Keras, Pytorch</a:t>
            </a:r>
            <a:endParaRPr sz="2200">
              <a:solidFill>
                <a:srgbClr val="000000"/>
              </a:solidFill>
              <a:latin typeface="Times New Roman"/>
              <a:ea typeface="Times New Roman"/>
              <a:cs typeface="Times New Roman"/>
              <a:sym typeface="Times New Roman"/>
            </a:endParaRPr>
          </a:p>
          <a:p>
            <a:pPr indent="-368300" lvl="0" marL="457200" rtl="0" algn="l">
              <a:spcBef>
                <a:spcPts val="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Architectures : Google LeNet, MobileNet, VGG 19</a:t>
            </a:r>
            <a:endParaRPr sz="2200">
              <a:solidFill>
                <a:srgbClr val="000000"/>
              </a:solidFill>
              <a:latin typeface="Times New Roman"/>
              <a:ea typeface="Times New Roman"/>
              <a:cs typeface="Times New Roman"/>
              <a:sym typeface="Times New Roman"/>
            </a:endParaRPr>
          </a:p>
          <a:p>
            <a:pPr indent="0" lvl="0" marL="457200" rtl="0" algn="l">
              <a:spcBef>
                <a:spcPts val="1600"/>
              </a:spcBef>
              <a:spcAft>
                <a:spcPts val="1600"/>
              </a:spcAft>
              <a:buNone/>
            </a:pPr>
            <a:r>
              <a:t/>
            </a:r>
            <a:endParaRPr sz="2200">
              <a:latin typeface="Times New Roman"/>
              <a:ea typeface="Times New Roman"/>
              <a:cs typeface="Times New Roman"/>
              <a:sym typeface="Times New Roman"/>
            </a:endParaRPr>
          </a:p>
        </p:txBody>
      </p:sp>
      <p:pic>
        <p:nvPicPr>
          <p:cNvPr id="139" name="Google Shape;139;p19"/>
          <p:cNvPicPr preferRelativeResize="0"/>
          <p:nvPr/>
        </p:nvPicPr>
        <p:blipFill>
          <a:blip r:embed="rId3">
            <a:alphaModFix/>
          </a:blip>
          <a:stretch>
            <a:fillRect/>
          </a:stretch>
        </p:blipFill>
        <p:spPr>
          <a:xfrm>
            <a:off x="7176676" y="68075"/>
            <a:ext cx="1655625" cy="1770900"/>
          </a:xfrm>
          <a:prstGeom prst="rect">
            <a:avLst/>
          </a:prstGeom>
          <a:noFill/>
          <a:ln>
            <a:noFill/>
          </a:ln>
        </p:spPr>
      </p:pic>
      <p:pic>
        <p:nvPicPr>
          <p:cNvPr id="140" name="Google Shape;140;p19"/>
          <p:cNvPicPr preferRelativeResize="0"/>
          <p:nvPr/>
        </p:nvPicPr>
        <p:blipFill rotWithShape="1">
          <a:blip r:embed="rId4">
            <a:alphaModFix/>
          </a:blip>
          <a:srcRect b="0" l="20547" r="24307" t="0"/>
          <a:stretch/>
        </p:blipFill>
        <p:spPr>
          <a:xfrm>
            <a:off x="512600" y="3770725"/>
            <a:ext cx="1737675" cy="1023725"/>
          </a:xfrm>
          <a:prstGeom prst="rect">
            <a:avLst/>
          </a:prstGeom>
          <a:noFill/>
          <a:ln>
            <a:noFill/>
          </a:ln>
        </p:spPr>
      </p:pic>
      <p:pic>
        <p:nvPicPr>
          <p:cNvPr id="141" name="Google Shape;141;p19"/>
          <p:cNvPicPr preferRelativeResize="0"/>
          <p:nvPr/>
        </p:nvPicPr>
        <p:blipFill rotWithShape="1">
          <a:blip r:embed="rId5">
            <a:alphaModFix/>
          </a:blip>
          <a:srcRect b="0" l="0" r="5482" t="0"/>
          <a:stretch/>
        </p:blipFill>
        <p:spPr>
          <a:xfrm>
            <a:off x="2645675" y="3794325"/>
            <a:ext cx="3180950" cy="97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idx="4294967295" type="title"/>
          </p:nvPr>
        </p:nvSpPr>
        <p:spPr>
          <a:xfrm>
            <a:off x="0" y="0"/>
            <a:ext cx="9144000" cy="607800"/>
          </a:xfrm>
          <a:prstGeom prst="rect">
            <a:avLst/>
          </a:prstGeom>
          <a:solidFill>
            <a:schemeClr val="dk1"/>
          </a:solidFill>
        </p:spPr>
        <p:txBody>
          <a:bodyPr anchorCtr="0" anchor="t" bIns="91425" lIns="91425" spcFirstLastPara="1" rIns="91425" wrap="square" tIns="91425">
            <a:noAutofit/>
          </a:bodyPr>
          <a:lstStyle/>
          <a:p>
            <a:pPr indent="0" lvl="0" marL="0" rtl="0" algn="ctr">
              <a:spcBef>
                <a:spcPts val="0"/>
              </a:spcBef>
              <a:spcAft>
                <a:spcPts val="0"/>
              </a:spcAft>
              <a:buNone/>
            </a:pPr>
            <a:r>
              <a:rPr b="1" i="1" lang="en" sz="3200">
                <a:solidFill>
                  <a:srgbClr val="FFFFFF"/>
                </a:solidFill>
                <a:latin typeface="Times New Roman"/>
                <a:ea typeface="Times New Roman"/>
                <a:cs typeface="Times New Roman"/>
                <a:sym typeface="Times New Roman"/>
              </a:rPr>
              <a:t>LITERATURE SURVEY</a:t>
            </a:r>
            <a:endParaRPr b="1" i="1" sz="32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FFFF"/>
              </a:solidFill>
            </a:endParaRPr>
          </a:p>
        </p:txBody>
      </p:sp>
      <p:graphicFrame>
        <p:nvGraphicFramePr>
          <p:cNvPr id="147" name="Google Shape;147;p20"/>
          <p:cNvGraphicFramePr/>
          <p:nvPr/>
        </p:nvGraphicFramePr>
        <p:xfrm>
          <a:off x="0" y="607800"/>
          <a:ext cx="3000000" cy="3000000"/>
        </p:xfrm>
        <a:graphic>
          <a:graphicData uri="http://schemas.openxmlformats.org/drawingml/2006/table">
            <a:tbl>
              <a:tblPr>
                <a:noFill/>
                <a:tableStyleId>{B06CC748-B63A-4CDD-B782-C4AFAFEFA88A}</a:tableStyleId>
              </a:tblPr>
              <a:tblGrid>
                <a:gridCol w="761200"/>
                <a:gridCol w="1925400"/>
                <a:gridCol w="2756800"/>
                <a:gridCol w="2354225"/>
                <a:gridCol w="1346375"/>
              </a:tblGrid>
              <a:tr h="590175">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Sl no.</a:t>
                      </a:r>
                      <a:endParaRPr b="1" sz="16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Title and Author name </a:t>
                      </a:r>
                      <a:endParaRPr b="1" sz="16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Abstract</a:t>
                      </a:r>
                      <a:endParaRPr b="1" sz="16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Techniques and algorithms used</a:t>
                      </a:r>
                      <a:endParaRPr b="1" sz="16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Drawbacks</a:t>
                      </a:r>
                      <a:endParaRPr b="1" sz="16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r>
              <a:tr h="1593025">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1.</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Real-time American Sign Language Recognition with Convolutional Neural Networks</a:t>
                      </a:r>
                      <a:endParaRPr sz="1200">
                        <a:latin typeface="Times New Roman"/>
                        <a:ea typeface="Times New Roman"/>
                        <a:cs typeface="Times New Roman"/>
                        <a:sym typeface="Times New Roman"/>
                      </a:endParaRPr>
                    </a:p>
                    <a:p>
                      <a:pPr indent="0" lvl="0" marL="0" rtl="0" algn="l">
                        <a:spcBef>
                          <a:spcPts val="0"/>
                        </a:spcBef>
                        <a:spcAft>
                          <a:spcPts val="0"/>
                        </a:spcAft>
                        <a:buNone/>
                      </a:pPr>
                      <a:r>
                        <a:rPr i="1" lang="en" sz="1200">
                          <a:latin typeface="Times New Roman"/>
                          <a:ea typeface="Times New Roman"/>
                          <a:cs typeface="Times New Roman"/>
                          <a:sym typeface="Times New Roman"/>
                        </a:rPr>
                        <a:t>Brandon Garcia &amp; Sigberto Alarcon Viesca</a:t>
                      </a:r>
                      <a:endParaRPr i="1" sz="1200">
                        <a:latin typeface="Times New Roman"/>
                        <a:ea typeface="Times New Roman"/>
                        <a:cs typeface="Times New Roman"/>
                        <a:sym typeface="Times New Roman"/>
                      </a:endParaRPr>
                    </a:p>
                    <a:p>
                      <a:pPr indent="0" lvl="0" marL="0" rtl="0" algn="l">
                        <a:spcBef>
                          <a:spcPts val="0"/>
                        </a:spcBef>
                        <a:spcAft>
                          <a:spcPts val="0"/>
                        </a:spcAft>
                        <a:buNone/>
                      </a:pPr>
                      <a:r>
                        <a:rPr i="1" lang="en" sz="1200">
                          <a:latin typeface="Times New Roman"/>
                          <a:ea typeface="Times New Roman"/>
                          <a:cs typeface="Times New Roman"/>
                          <a:sym typeface="Times New Roman"/>
                        </a:rPr>
                        <a:t>(Stanford University Stanford, CA)</a:t>
                      </a:r>
                      <a:endParaRPr i="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They  hereby present the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development and implementation of an American Sign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Language (ASL)</a:t>
                      </a: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fingerspelling translator based on a</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convolutional neural network. They utilize a pre-trained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GoogLeNet</a:t>
                      </a:r>
                      <a:r>
                        <a:rPr lang="en" sz="1200">
                          <a:latin typeface="Times New Roman"/>
                          <a:ea typeface="Times New Roman"/>
                          <a:cs typeface="Times New Roman"/>
                          <a:sym typeface="Times New Roman"/>
                        </a:rPr>
                        <a:t> </a:t>
                      </a:r>
                      <a:r>
                        <a:rPr lang="en" sz="1200">
                          <a:latin typeface="Times New Roman"/>
                          <a:ea typeface="Times New Roman"/>
                          <a:cs typeface="Times New Roman"/>
                          <a:sym typeface="Times New Roman"/>
                        </a:rPr>
                        <a:t>architecture trained on the ILSVRC2012</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dataset.</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 deep learning framework, in order to develop, test, and run our CNNs. Specifically, they used Berkeley Vision and Learning Center’s GoogLeNet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pre-trained on the 2012 ILSVRC dataset.</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space and time constraints initially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required them to choose a less-than-optimal batch size value of 4, resulting in the noisy loss.</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591675">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2.</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Deaf Talk using 3D Animated Sign Language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Mateen Ahmed, Mujtaba Idrees, Zain ul Abideen, Rafia Mumtaz, Sana Khalique</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The proposed system is dubbed as</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Deaf Talk, and it acts as a sign language interpreter and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translator to provide a dual mode of communication between</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sign language speakers and natural language speakers. </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With Microsoft’s Kinect in the market, especially for hands,used the depth sensor of  Kinect to recognize around thousand phrases from ASL and this recognition is based on hidden Markov model (HMM),also focused on Kinect base hand gestures recognition.</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Depth image sensing is also</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used for recognizing hand gestures but it remained limited to simple hands gestures.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aphicFrame>
        <p:nvGraphicFramePr>
          <p:cNvPr id="152" name="Google Shape;152;p21"/>
          <p:cNvGraphicFramePr/>
          <p:nvPr/>
        </p:nvGraphicFramePr>
        <p:xfrm>
          <a:off x="0" y="0"/>
          <a:ext cx="3000000" cy="3000000"/>
        </p:xfrm>
        <a:graphic>
          <a:graphicData uri="http://schemas.openxmlformats.org/drawingml/2006/table">
            <a:tbl>
              <a:tblPr>
                <a:noFill/>
                <a:tableStyleId>{B06CC748-B63A-4CDD-B782-C4AFAFEFA88A}</a:tableStyleId>
              </a:tblPr>
              <a:tblGrid>
                <a:gridCol w="905500"/>
                <a:gridCol w="2046250"/>
                <a:gridCol w="3039525"/>
                <a:gridCol w="1710675"/>
                <a:gridCol w="1442025"/>
              </a:tblGrid>
              <a:tr h="1180900">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Sl. no.</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Title and Author name</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500">
                          <a:solidFill>
                            <a:srgbClr val="FFFFFF"/>
                          </a:solidFill>
                          <a:latin typeface="Times New Roman"/>
                          <a:ea typeface="Times New Roman"/>
                          <a:cs typeface="Times New Roman"/>
                          <a:sym typeface="Times New Roman"/>
                        </a:rPr>
                        <a:t>Abstract</a:t>
                      </a:r>
                      <a:endParaRPr b="1"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Techniques and algorithms used</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rPr b="1" lang="en" sz="1600">
                          <a:solidFill>
                            <a:srgbClr val="FFFFFF"/>
                          </a:solidFill>
                          <a:latin typeface="Times New Roman"/>
                          <a:ea typeface="Times New Roman"/>
                          <a:cs typeface="Times New Roman"/>
                          <a:sym typeface="Times New Roman"/>
                        </a:rPr>
                        <a:t>Drawbacks</a:t>
                      </a:r>
                      <a:endParaRPr sz="1500">
                        <a:solidFill>
                          <a:srgbClr val="FFFFFF"/>
                        </a:solidFill>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3C78D8"/>
                    </a:solidFill>
                  </a:tcPr>
                </a:tc>
              </a:tr>
              <a:tr h="1823125">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3.</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American Sign Language Recognition using Deep Learning and Computer Vision</a:t>
                      </a:r>
                      <a:endParaRPr sz="1200">
                        <a:latin typeface="Times New Roman"/>
                        <a:ea typeface="Times New Roman"/>
                        <a:cs typeface="Times New Roman"/>
                        <a:sym typeface="Times New Roman"/>
                      </a:endParaRPr>
                    </a:p>
                    <a:p>
                      <a:pPr indent="0" lvl="0" marL="0" rtl="0" algn="l">
                        <a:spcBef>
                          <a:spcPts val="0"/>
                        </a:spcBef>
                        <a:spcAft>
                          <a:spcPts val="0"/>
                        </a:spcAft>
                        <a:buNone/>
                      </a:pPr>
                      <a:r>
                        <a:rPr i="1" lang="en" sz="1200">
                          <a:latin typeface="Times New Roman"/>
                          <a:ea typeface="Times New Roman"/>
                          <a:cs typeface="Times New Roman"/>
                          <a:sym typeface="Times New Roman"/>
                        </a:rPr>
                        <a:t>Kshitij Bantupalli &amp; Ying Xie</a:t>
                      </a:r>
                      <a:endParaRPr i="1"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fields of motion and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gesture recognition using deep learning and computer vision-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based techniques. The focus of this work is to create a vision-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based application which offers sign language translation to text thus aiding communication between signers and non-signers.</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use Inception net, a CNN for recognizing spatial features.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then use a RNN  to train on temporal features. The dataset used is the American Sign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Language Dataset.</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The model also suffered from loss of accuracy with the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inclusion of faces.</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213945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4.</a:t>
                      </a:r>
                      <a:endParaRPr sz="15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NumPy CNN Android : A Library for Straightforward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Implementation of Convolutional Neural Networks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for Android Devices</a:t>
                      </a:r>
                      <a:endParaRPr sz="1200">
                        <a:latin typeface="Times New Roman"/>
                        <a:ea typeface="Times New Roman"/>
                        <a:cs typeface="Times New Roman"/>
                        <a:sym typeface="Times New Roman"/>
                      </a:endParaRPr>
                    </a:p>
                    <a:p>
                      <a:pPr indent="0" lvl="0" marL="0" rtl="0" algn="l">
                        <a:spcBef>
                          <a:spcPts val="0"/>
                        </a:spcBef>
                        <a:spcAft>
                          <a:spcPts val="0"/>
                        </a:spcAft>
                        <a:buNone/>
                      </a:pPr>
                      <a:r>
                        <a:rPr i="1" lang="en" sz="1200">
                          <a:latin typeface="Times New Roman"/>
                          <a:ea typeface="Times New Roman"/>
                          <a:cs typeface="Times New Roman"/>
                          <a:sym typeface="Times New Roman"/>
                        </a:rPr>
                        <a:t>Ahmed Fawzy Gad</a:t>
                      </a:r>
                      <a:endParaRPr i="1"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A new open source library called</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NumPy CNN Android is proposed that minimizes the</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overhead of building and running convolutional neural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networks on Android devices.</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AlexNet , VGGNet  and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GoogLeNet  are examples of CNN architectures trained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with the ImageNet dataset.</a:t>
                      </a:r>
                      <a:endParaRPr sz="12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rPr lang="en" sz="1300">
                          <a:latin typeface="Times New Roman"/>
                          <a:ea typeface="Times New Roman"/>
                          <a:cs typeface="Times New Roman"/>
                          <a:sym typeface="Times New Roman"/>
                        </a:rPr>
                        <a:t>The weakness of the proposed library is its computational</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time.</a:t>
                      </a:r>
                      <a:endParaRPr sz="1300">
                        <a:latin typeface="Times New Roman"/>
                        <a:ea typeface="Times New Roman"/>
                        <a:cs typeface="Times New Roman"/>
                        <a:sym typeface="Times New Roman"/>
                      </a:endParaRPr>
                    </a:p>
                  </a:txBody>
                  <a:tcPr marT="91425" marB="91425" marR="91425" marL="91425">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